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28-09-2023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9/28/2023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9/28/2023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9/28/2023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9/28/2023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9/28/2023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9/28/2023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9/28/2023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9/28/2023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9/28/2023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9/28/2023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9/28/2023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9/28/2023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35.png"/><Relationship Id="rId3" Type="http://schemas.openxmlformats.org/officeDocument/2006/relationships/image" Target="../media/image17.png"/><Relationship Id="rId7" Type="http://schemas.openxmlformats.org/officeDocument/2006/relationships/image" Target="../media/image34.svg"/><Relationship Id="rId12" Type="http://schemas.openxmlformats.org/officeDocument/2006/relationships/slide" Target="slide1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hart" Target="../charts/chart1.xml"/><Relationship Id="rId5" Type="http://schemas.openxmlformats.org/officeDocument/2006/relationships/slide" Target="slide8.xml"/><Relationship Id="rId10" Type="http://schemas.openxmlformats.org/officeDocument/2006/relationships/image" Target="../media/image39.svg"/><Relationship Id="rId4" Type="http://schemas.openxmlformats.org/officeDocument/2006/relationships/image" Target="../media/image37.svg"/><Relationship Id="rId9" Type="http://schemas.openxmlformats.org/officeDocument/2006/relationships/image" Target="../media/image38.png"/><Relationship Id="rId14"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svg"/><Relationship Id="rId7" Type="http://schemas.openxmlformats.org/officeDocument/2006/relationships/slide" Target="slide14.xml"/><Relationship Id="rId12" Type="http://schemas.openxmlformats.org/officeDocument/2006/relationships/image" Target="../media/image36.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Kavana-20/Sentimental-Analysis-on-Restaurant-reviews-projec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7.pn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slide" Target="slide5.xml"/><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4.svg"/><Relationship Id="rId18" Type="http://schemas.openxmlformats.org/officeDocument/2006/relationships/diagramQuickStyle" Target="../diagrams/quickStyle1.xml"/><Relationship Id="rId3" Type="http://schemas.openxmlformats.org/officeDocument/2006/relationships/image" Target="../media/image7.png"/><Relationship Id="rId7" Type="http://schemas.openxmlformats.org/officeDocument/2006/relationships/image" Target="../media/image10.svg"/><Relationship Id="rId12" Type="http://schemas.openxmlformats.org/officeDocument/2006/relationships/image" Target="../media/image13.png"/><Relationship Id="rId17" Type="http://schemas.openxmlformats.org/officeDocument/2006/relationships/diagramLayout" Target="../diagrams/layout1.xml"/><Relationship Id="rId2" Type="http://schemas.openxmlformats.org/officeDocument/2006/relationships/slide" Target="slide4.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6.xml"/><Relationship Id="rId5" Type="http://schemas.openxmlformats.org/officeDocument/2006/relationships/slide" Target="slide5.xml"/><Relationship Id="rId15" Type="http://schemas.openxmlformats.org/officeDocument/2006/relationships/image" Target="../media/image18.svg"/><Relationship Id="rId10" Type="http://schemas.openxmlformats.org/officeDocument/2006/relationships/image" Target="../media/image16.svg"/><Relationship Id="rId19" Type="http://schemas.openxmlformats.org/officeDocument/2006/relationships/diagramColors" Target="../diagrams/colors1.xml"/><Relationship Id="rId4" Type="http://schemas.openxmlformats.org/officeDocument/2006/relationships/image" Target="../media/image15.svg"/><Relationship Id="rId9" Type="http://schemas.openxmlformats.org/officeDocument/2006/relationships/image" Target="../media/image11.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8.svg"/><Relationship Id="rId18" Type="http://schemas.openxmlformats.org/officeDocument/2006/relationships/image" Target="../media/image21.svg"/><Relationship Id="rId3" Type="http://schemas.openxmlformats.org/officeDocument/2006/relationships/image" Target="../media/image7.png"/><Relationship Id="rId7" Type="http://schemas.openxmlformats.org/officeDocument/2006/relationships/image" Target="../media/image19.svg"/><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slide" Target="slide4.xml"/><Relationship Id="rId16" Type="http://schemas.openxmlformats.org/officeDocument/2006/relationships/image" Target="../media/image14.svg"/><Relationship Id="rId20" Type="http://schemas.openxmlformats.org/officeDocument/2006/relationships/image" Target="../media/image23.sv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7.xml"/><Relationship Id="rId5" Type="http://schemas.openxmlformats.org/officeDocument/2006/relationships/slide" Target="slide5.xml"/><Relationship Id="rId15" Type="http://schemas.openxmlformats.org/officeDocument/2006/relationships/image" Target="../media/image13.png"/><Relationship Id="rId10" Type="http://schemas.openxmlformats.org/officeDocument/2006/relationships/image" Target="../media/image16.svg"/><Relationship Id="rId19" Type="http://schemas.openxmlformats.org/officeDocument/2006/relationships/image" Target="../media/image22.pn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4.svg"/><Relationship Id="rId18" Type="http://schemas.openxmlformats.org/officeDocument/2006/relationships/image" Target="../media/image27.png"/><Relationship Id="rId26" Type="http://schemas.openxmlformats.org/officeDocument/2006/relationships/image" Target="../media/image34.sv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0.svg"/><Relationship Id="rId12" Type="http://schemas.openxmlformats.org/officeDocument/2006/relationships/image" Target="../media/image13.png"/><Relationship Id="rId17" Type="http://schemas.openxmlformats.org/officeDocument/2006/relationships/image" Target="../media/image26.svg"/><Relationship Id="rId25" Type="http://schemas.openxmlformats.org/officeDocument/2006/relationships/image" Target="../media/image33.png"/><Relationship Id="rId2" Type="http://schemas.openxmlformats.org/officeDocument/2006/relationships/slide" Target="slide4.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6.xml"/><Relationship Id="rId24"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6.svg"/><Relationship Id="rId23" Type="http://schemas.openxmlformats.org/officeDocument/2006/relationships/image" Target="../media/image32.svg"/><Relationship Id="rId28" Type="http://schemas.openxmlformats.org/officeDocument/2006/relationships/image" Target="../media/image36.svg"/><Relationship Id="rId10" Type="http://schemas.openxmlformats.org/officeDocument/2006/relationships/image" Target="../media/image18.svg"/><Relationship Id="rId19" Type="http://schemas.openxmlformats.org/officeDocument/2006/relationships/image" Target="../media/image28.svg"/><Relationship Id="rId4" Type="http://schemas.openxmlformats.org/officeDocument/2006/relationships/image" Target="../media/image8.svg"/><Relationship Id="rId9" Type="http://schemas.openxmlformats.org/officeDocument/2006/relationships/image" Target="../media/image17.png"/><Relationship Id="rId14" Type="http://schemas.openxmlformats.org/officeDocument/2006/relationships/image" Target="../media/image11.png"/><Relationship Id="rId22" Type="http://schemas.openxmlformats.org/officeDocument/2006/relationships/image" Target="../media/image31.png"/><Relationship Id="rId27"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3.xml"/><Relationship Id="rId3" Type="http://schemas.openxmlformats.org/officeDocument/2006/relationships/image" Target="../media/image9.png"/><Relationship Id="rId7" Type="http://schemas.openxmlformats.org/officeDocument/2006/relationships/image" Target="../media/image37.svg"/><Relationship Id="rId12" Type="http://schemas.openxmlformats.org/officeDocument/2006/relationships/image" Target="../media/image8.svg"/><Relationship Id="rId17" Type="http://schemas.openxmlformats.org/officeDocument/2006/relationships/image" Target="../media/image39.svg"/><Relationship Id="rId2" Type="http://schemas.openxmlformats.org/officeDocument/2006/relationships/slide" Target="slide5.xml"/><Relationship Id="rId16" Type="http://schemas.openxmlformats.org/officeDocument/2006/relationships/image" Target="../media/image38.png"/><Relationship Id="rId20"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7.png"/><Relationship Id="rId5" Type="http://schemas.openxmlformats.org/officeDocument/2006/relationships/slide" Target="slide7.xml"/><Relationship Id="rId15" Type="http://schemas.openxmlformats.org/officeDocument/2006/relationships/image" Target="../media/image34.svg"/><Relationship Id="rId10" Type="http://schemas.openxmlformats.org/officeDocument/2006/relationships/image" Target="../media/image14.svg"/><Relationship Id="rId19" Type="http://schemas.openxmlformats.org/officeDocument/2006/relationships/image" Target="../media/image35.png"/><Relationship Id="rId4" Type="http://schemas.openxmlformats.org/officeDocument/2006/relationships/image" Target="../media/image10.svg"/><Relationship Id="rId9" Type="http://schemas.openxmlformats.org/officeDocument/2006/relationships/image" Target="../media/image13.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5.png"/><Relationship Id="rId3" Type="http://schemas.openxmlformats.org/officeDocument/2006/relationships/image" Target="../media/image37.svg"/><Relationship Id="rId7" Type="http://schemas.openxmlformats.org/officeDocument/2006/relationships/image" Target="../media/image8.svg"/><Relationship Id="rId12" Type="http://schemas.openxmlformats.org/officeDocument/2006/relationships/image" Target="../media/image39.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8.png"/><Relationship Id="rId5" Type="http://schemas.openxmlformats.org/officeDocument/2006/relationships/image" Target="../media/image14.svg"/><Relationship Id="rId10" Type="http://schemas.openxmlformats.org/officeDocument/2006/relationships/image" Target="../media/image34.svg"/><Relationship Id="rId4" Type="http://schemas.openxmlformats.org/officeDocument/2006/relationships/image" Target="../media/image13.png"/><Relationship Id="rId9" Type="http://schemas.openxmlformats.org/officeDocument/2006/relationships/image" Target="../media/image33.png"/><Relationship Id="rId1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70626"/>
            <a:ext cx="10993549" cy="627187"/>
          </a:xfrm>
        </p:spPr>
        <p:txBody>
          <a:bodyPr>
            <a:normAutofit fontScale="90000"/>
          </a:bodyPr>
          <a:lstStyle/>
          <a:p>
            <a:r>
              <a:rPr lang="en-GB" sz="3600" dirty="0">
                <a:solidFill>
                  <a:schemeClr val="bg1"/>
                </a:solidFill>
              </a:rPr>
              <a:t>Student </a:t>
            </a:r>
            <a:r>
              <a:rPr lang="en-GB" dirty="0">
                <a:solidFill>
                  <a:schemeClr val="bg1"/>
                </a:solidFill>
              </a:rPr>
              <a:t>Details</a:t>
            </a:r>
            <a:endParaRPr lang="en-US"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46533" y="1350929"/>
            <a:ext cx="7891221" cy="5049871"/>
          </a:xfrm>
        </p:spPr>
        <p:txBody>
          <a:bodyPr>
            <a:noAutofit/>
          </a:bodyPr>
          <a:lstStyle/>
          <a:p>
            <a:r>
              <a:rPr lang="en-GB" sz="2400" cap="none" dirty="0">
                <a:solidFill>
                  <a:schemeClr val="bg1"/>
                </a:solidFill>
                <a:latin typeface="Google Sans"/>
              </a:rPr>
              <a:t>Name: KAVANASHREE S</a:t>
            </a:r>
          </a:p>
          <a:p>
            <a:r>
              <a:rPr lang="en-GB" sz="2400" cap="none" dirty="0">
                <a:solidFill>
                  <a:schemeClr val="bg1"/>
                </a:solidFill>
                <a:latin typeface="Google Sans"/>
              </a:rPr>
              <a:t>Email Id: kavanasr.02@gmail.Com</a:t>
            </a:r>
          </a:p>
          <a:p>
            <a:r>
              <a:rPr lang="en-GB" sz="2400" cap="none" dirty="0">
                <a:solidFill>
                  <a:schemeClr val="bg1"/>
                </a:solidFill>
                <a:latin typeface="Google Sans"/>
              </a:rPr>
              <a:t>College Name: DON BOSCO INSTITUTE OF TECHNOLOGY</a:t>
            </a:r>
          </a:p>
          <a:p>
            <a:r>
              <a:rPr lang="en-GB" sz="2400" cap="none" dirty="0">
                <a:solidFill>
                  <a:schemeClr val="bg1"/>
                </a:solidFill>
                <a:latin typeface="Google Sans"/>
              </a:rPr>
              <a:t>College State: Karnataka</a:t>
            </a:r>
          </a:p>
          <a:p>
            <a:r>
              <a:rPr lang="en-GB" sz="2400" cap="none" dirty="0">
                <a:solidFill>
                  <a:schemeClr val="bg1"/>
                </a:solidFill>
                <a:latin typeface="Google Sans"/>
              </a:rPr>
              <a:t>Domain: Artificial Intelligence</a:t>
            </a:r>
          </a:p>
          <a:p>
            <a:r>
              <a:rPr lang="en-GB" sz="2400" cap="none" dirty="0">
                <a:solidFill>
                  <a:schemeClr val="bg1"/>
                </a:solidFill>
                <a:latin typeface="Google Sans"/>
              </a:rPr>
              <a:t>Start Date &amp; End Date</a:t>
            </a:r>
            <a:r>
              <a:rPr lang="en-GB" sz="2400" cap="none">
                <a:solidFill>
                  <a:schemeClr val="bg1"/>
                </a:solidFill>
                <a:latin typeface="Google Sans"/>
              </a:rPr>
              <a:t>: 18 </a:t>
            </a:r>
            <a:r>
              <a:rPr lang="en-GB" sz="2400" cap="none" dirty="0">
                <a:solidFill>
                  <a:schemeClr val="bg1"/>
                </a:solidFill>
                <a:latin typeface="Google Sans"/>
              </a:rPr>
              <a:t>Aug 2023 to </a:t>
            </a:r>
            <a:r>
              <a:rPr lang="en-GB" sz="2400" cap="none">
                <a:solidFill>
                  <a:schemeClr val="bg1"/>
                </a:solidFill>
                <a:latin typeface="Google Sans"/>
              </a:rPr>
              <a:t>30 Sept </a:t>
            </a:r>
            <a:r>
              <a:rPr lang="en-GB" sz="2400" cap="none" dirty="0">
                <a:solidFill>
                  <a:schemeClr val="bg1"/>
                </a:solidFill>
                <a:latin typeface="Google Sans"/>
              </a:rPr>
              <a:t>2023</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7" name="Picture 6">
            <a:extLst>
              <a:ext uri="{FF2B5EF4-FFF2-40B4-BE49-F238E27FC236}">
                <a16:creationId xmlns:a16="http://schemas.microsoft.com/office/drawing/2014/main" id="{F4FE9456-4E8B-30D1-9E72-D97D90F4E43F}"/>
              </a:ext>
            </a:extLst>
          </p:cNvPr>
          <p:cNvPicPr>
            <a:picLocks noChangeAspect="1"/>
          </p:cNvPicPr>
          <p:nvPr/>
        </p:nvPicPr>
        <p:blipFill>
          <a:blip r:embed="rId2"/>
          <a:stretch>
            <a:fillRect/>
          </a:stretch>
        </p:blipFill>
        <p:spPr>
          <a:xfrm>
            <a:off x="9193161" y="670626"/>
            <a:ext cx="2339063" cy="2286872"/>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062889" y="2798278"/>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0628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194376" y="2509417"/>
            <a:ext cx="9563100" cy="2714625"/>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178959" y="2144692"/>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Model Performance</a:t>
            </a:r>
            <a:endParaRPr lang="en-US" dirty="0">
              <a:solidFill>
                <a:schemeClr val="bg1"/>
              </a:solidFill>
            </a:endParaRPr>
          </a:p>
        </p:txBody>
      </p:sp>
      <p:pic>
        <p:nvPicPr>
          <p:cNvPr id="5" name="Graphic 4" descr="Gears">
            <a:hlinkClick r:id="rId2" action="ppaction://hlinksldjump"/>
            <a:extLst>
              <a:ext uri="{FF2B5EF4-FFF2-40B4-BE49-F238E27FC236}">
                <a16:creationId xmlns:a16="http://schemas.microsoft.com/office/drawing/2014/main" id="{A5E389DA-09CC-1D1C-2B8C-87AE791A0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19288824"/>
              </p:ext>
            </p:extLst>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1"/>
          </a:graphicData>
        </a:graphic>
      </p:graphicFrame>
      <p:pic>
        <p:nvPicPr>
          <p:cNvPr id="15" name="Graphic 14" descr="Bar chart">
            <a:hlinkClick r:id="rId12" action="ppaction://hlinksldjump"/>
            <a:extLst>
              <a:ext uri="{FF2B5EF4-FFF2-40B4-BE49-F238E27FC236}">
                <a16:creationId xmlns:a16="http://schemas.microsoft.com/office/drawing/2014/main" id="{CF6C5A1E-A52B-3FF2-402A-2D265419D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1476" y="2863533"/>
            <a:ext cx="914400" cy="914400"/>
          </a:xfrm>
          <a:prstGeom prst="rect">
            <a:avLst/>
          </a:prstGeom>
        </p:spPr>
      </p:pic>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Results</a:t>
            </a:r>
            <a:endParaRPr lang="en-US"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33409" y="1759539"/>
            <a:ext cx="7029572" cy="2581552"/>
          </a:xfrm>
        </p:spPr>
        <p:txBody>
          <a:bodyPr/>
          <a:lstStyle/>
          <a:p>
            <a:r>
              <a:rPr lang="en-GB" b="0" dirty="0">
                <a:solidFill>
                  <a:schemeClr val="bg1"/>
                </a:solidFill>
                <a:effectLst/>
              </a:rPr>
              <a:t>Extra Trees Classifier Algorithm is the best algorithm amongst all the algorithm used for this dataset with the highest accuracy score of 81%</a:t>
            </a:r>
          </a:p>
          <a:p>
            <a:r>
              <a:rPr lang="en-GB" dirty="0">
                <a:solidFill>
                  <a:schemeClr val="bg1"/>
                </a:solidFill>
              </a:rPr>
              <a:t>The model was accurate to predict the results for different inputs.</a:t>
            </a:r>
            <a:endParaRPr lang="en-GB" b="0" dirty="0">
              <a:solidFill>
                <a:schemeClr val="bg1"/>
              </a:solidFill>
              <a:effectLst/>
            </a:endParaRPr>
          </a:p>
          <a:p>
            <a:r>
              <a:rPr lang="en-GB" b="0" dirty="0">
                <a:solidFill>
                  <a:schemeClr val="bg1"/>
                </a:solidFill>
                <a:effectLst/>
              </a:rPr>
              <a:t>K Neighbours Classifier Algorithm is the </a:t>
            </a:r>
            <a:r>
              <a:rPr lang="en-GB" dirty="0">
                <a:solidFill>
                  <a:schemeClr val="bg1"/>
                </a:solidFill>
              </a:rPr>
              <a:t>weak </a:t>
            </a:r>
            <a:r>
              <a:rPr lang="en-GB" b="0" dirty="0">
                <a:solidFill>
                  <a:schemeClr val="bg1"/>
                </a:solidFill>
                <a:effectLst/>
              </a:rPr>
              <a:t>algorithm amongst all the algorithm used for this dataset with the lowest accuracy score of 67.5%.</a:t>
            </a:r>
          </a:p>
          <a:p>
            <a:endParaRPr lang="en-US" dirty="0">
              <a:solidFill>
                <a:schemeClr val="bg1"/>
              </a:solidFill>
            </a:endParaRPr>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7074" y="1151177"/>
            <a:ext cx="457200" cy="457200"/>
          </a:xfrm>
          <a:prstGeom prst="rect">
            <a:avLst/>
          </a:prstGeom>
        </p:spPr>
      </p:pic>
      <p:pic>
        <p:nvPicPr>
          <p:cNvPr id="7" name="Graphic 6" descr="Decision chart">
            <a:hlinkClick r:id="rId4"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0245" y="1052249"/>
            <a:ext cx="457200" cy="457200"/>
          </a:xfrm>
          <a:prstGeom prst="rect">
            <a:avLst/>
          </a:prstGeom>
        </p:spPr>
      </p:pic>
      <p:pic>
        <p:nvPicPr>
          <p:cNvPr id="8" name="Graphic 7" descr="Bullseye">
            <a:hlinkClick r:id="rId7"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6" name="Graphic 5" descr="Bar chart">
            <a:hlinkClick r:id="rId10" action="ppaction://hlinksldjump"/>
            <a:extLst>
              <a:ext uri="{FF2B5EF4-FFF2-40B4-BE49-F238E27FC236}">
                <a16:creationId xmlns:a16="http://schemas.microsoft.com/office/drawing/2014/main" id="{F1DF32FF-BB91-B22F-52F7-A33D2EC96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2681" y="1681905"/>
            <a:ext cx="457200" cy="457200"/>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9" y="706249"/>
            <a:ext cx="11029616" cy="655056"/>
          </a:xfrm>
        </p:spPr>
        <p:txBody>
          <a:bodyPr anchor="ctr"/>
          <a:lstStyle/>
          <a:p>
            <a:r>
              <a:rPr lang="en-GB" dirty="0">
                <a:solidFill>
                  <a:schemeClr val="bg1"/>
                </a:solidFill>
              </a:rPr>
              <a:t>links</a:t>
            </a:r>
            <a:endParaRPr lang="en-US" dirty="0">
              <a:solidFill>
                <a:schemeClr val="bg1"/>
              </a:solidFill>
            </a:endParaRPr>
          </a:p>
        </p:txBody>
      </p:sp>
      <p:sp>
        <p:nvSpPr>
          <p:cNvPr id="5" name="Rectangle: Rounded Corners 4">
            <a:hlinkClick r:id="rId2"/>
            <a:extLst>
              <a:ext uri="{FF2B5EF4-FFF2-40B4-BE49-F238E27FC236}">
                <a16:creationId xmlns:a16="http://schemas.microsoft.com/office/drawing/2014/main" id="{888A6E57-9A40-9C13-73A3-24BB4479D630}"/>
              </a:ext>
            </a:extLst>
          </p:cNvPr>
          <p:cNvSpPr/>
          <p:nvPr/>
        </p:nvSpPr>
        <p:spPr>
          <a:xfrm>
            <a:off x="1748389" y="1761513"/>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4AADD125-39DE-5D97-8BA1-BA633A851AC4}"/>
              </a:ext>
            </a:extLst>
          </p:cNvPr>
          <p:cNvPicPr>
            <a:picLocks noChangeAspect="1"/>
          </p:cNvPicPr>
          <p:nvPr/>
        </p:nvPicPr>
        <p:blipFill>
          <a:blip r:embed="rId3"/>
          <a:stretch>
            <a:fillRect/>
          </a:stretch>
        </p:blipFill>
        <p:spPr>
          <a:xfrm rot="10800000" flipV="1">
            <a:off x="3086507" y="2294691"/>
            <a:ext cx="981365" cy="981365"/>
          </a:xfrm>
          <a:prstGeom prst="rect">
            <a:avLst/>
          </a:prstGeom>
        </p:spPr>
      </p:pic>
      <p:sp>
        <p:nvSpPr>
          <p:cNvPr id="10" name="TextBox 9">
            <a:extLst>
              <a:ext uri="{FF2B5EF4-FFF2-40B4-BE49-F238E27FC236}">
                <a16:creationId xmlns:a16="http://schemas.microsoft.com/office/drawing/2014/main" id="{199D29F1-E418-732A-6155-5FFE43445D13}"/>
              </a:ext>
            </a:extLst>
          </p:cNvPr>
          <p:cNvSpPr txBox="1"/>
          <p:nvPr/>
        </p:nvSpPr>
        <p:spPr>
          <a:xfrm>
            <a:off x="2297029" y="3659829"/>
            <a:ext cx="2560320" cy="461665"/>
          </a:xfrm>
          <a:prstGeom prst="rect">
            <a:avLst/>
          </a:prstGeom>
          <a:noFill/>
        </p:spPr>
        <p:txBody>
          <a:bodyPr wrap="square" rtlCol="0">
            <a:spAutoFit/>
          </a:bodyPr>
          <a:lstStyle/>
          <a:p>
            <a:pPr algn="ctr"/>
            <a:r>
              <a:rPr lang="en-IN" sz="2400" dirty="0">
                <a:latin typeface="+mj-lt"/>
              </a:rPr>
              <a:t>GitHub</a:t>
            </a:r>
          </a:p>
        </p:txBody>
      </p:sp>
      <p:sp>
        <p:nvSpPr>
          <p:cNvPr id="12" name="TextBox 11">
            <a:extLst>
              <a:ext uri="{FF2B5EF4-FFF2-40B4-BE49-F238E27FC236}">
                <a16:creationId xmlns:a16="http://schemas.microsoft.com/office/drawing/2014/main" id="{527F6943-80A1-8451-BEBA-91652D7B55C5}"/>
              </a:ext>
            </a:extLst>
          </p:cNvPr>
          <p:cNvSpPr txBox="1"/>
          <p:nvPr/>
        </p:nvSpPr>
        <p:spPr>
          <a:xfrm>
            <a:off x="2394638" y="4732097"/>
            <a:ext cx="2656378" cy="338554"/>
          </a:xfrm>
          <a:prstGeom prst="rect">
            <a:avLst/>
          </a:prstGeom>
          <a:noFill/>
        </p:spPr>
        <p:txBody>
          <a:bodyPr wrap="square" rtlCol="0">
            <a:spAutoFit/>
          </a:bodyPr>
          <a:lstStyle/>
          <a:p>
            <a:pPr algn="ctr"/>
            <a:r>
              <a:rPr lang="en-IN" sz="1600" dirty="0"/>
              <a:t>Click on shape to open link</a:t>
            </a:r>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343563" y="2767280"/>
            <a:ext cx="5504873" cy="1323439"/>
          </a:xfrm>
          <a:prstGeom prst="rect">
            <a:avLst/>
          </a:prstGeom>
          <a:noFill/>
        </p:spPr>
        <p:txBody>
          <a:bodyPr wrap="square" rtlCol="0">
            <a:spAutoFit/>
          </a:bodyPr>
          <a:lstStyle/>
          <a:p>
            <a:r>
              <a:rPr lang="en-IN" sz="8000"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173778"/>
          </a:xfrm>
        </p:spPr>
        <p:txBody>
          <a:bodyPr>
            <a:normAutofit/>
          </a:bodyPr>
          <a:lstStyle/>
          <a:p>
            <a:pPr algn="ctr"/>
            <a:r>
              <a:rPr lang="en-GB" dirty="0">
                <a:solidFill>
                  <a:schemeClr val="bg1"/>
                </a:solidFill>
              </a:rPr>
              <a:t>sentiment analysis of Restaurant reviews</a:t>
            </a:r>
            <a:br>
              <a:rPr lang="en-GB" dirty="0">
                <a:solidFill>
                  <a:schemeClr val="bg1"/>
                </a:solidFill>
              </a:rPr>
            </a:br>
            <a:endParaRPr lang="en-US" dirty="0">
              <a:solidFill>
                <a:schemeClr val="bg1"/>
              </a:solidFill>
            </a:endParaRPr>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221731" y="2177592"/>
            <a:ext cx="4181560" cy="4060222"/>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7014" y="1719908"/>
            <a:ext cx="914400" cy="915367"/>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0481" y="5625072"/>
            <a:ext cx="914400" cy="914400"/>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581192" y="2499543"/>
            <a:ext cx="5690299" cy="3416320"/>
          </a:xfrm>
          <a:prstGeom prst="rect">
            <a:avLst/>
          </a:prstGeom>
          <a:noFill/>
        </p:spPr>
        <p:txBody>
          <a:bodyPr wrap="square" rtlCol="0">
            <a:spAutoFit/>
          </a:bodyPr>
          <a:lstStyle/>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9790" y="671222"/>
            <a:ext cx="11029616" cy="601916"/>
          </a:xfrm>
        </p:spPr>
        <p:txBody>
          <a:bodyPr anchor="ctr"/>
          <a:lstStyle/>
          <a:p>
            <a:r>
              <a:rPr lang="en-US" dirty="0">
                <a:solidFill>
                  <a:schemeClr val="bg1"/>
                </a:solidFill>
              </a:rPr>
              <a:t>AGENDA</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556" y="4463733"/>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08" y="5197140"/>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476" y="2863533"/>
            <a:ext cx="914400" cy="914400"/>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43276" y="5197140"/>
            <a:ext cx="457200" cy="457200"/>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527902" y="1593130"/>
            <a:ext cx="7975076" cy="3139321"/>
          </a:xfrm>
          <a:prstGeom prst="rect">
            <a:avLst/>
          </a:prstGeom>
          <a:noFill/>
        </p:spPr>
        <p:txBody>
          <a:bodyPr wrap="square" rtlCol="0">
            <a:spAutoFit/>
          </a:bodyPr>
          <a:lstStyle/>
          <a:p>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lstStyle/>
          <a:p>
            <a:r>
              <a:rPr lang="en-US" dirty="0">
                <a:solidFill>
                  <a:schemeClr val="bg1"/>
                </a:solidFill>
              </a:rPr>
              <a:t>Project Overview</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476" y="2858986"/>
            <a:ext cx="914400" cy="9144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1556" y="4463733"/>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8416" y="1786052"/>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96142" y="5197140"/>
            <a:ext cx="457200" cy="457200"/>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3329328150"/>
              </p:ext>
            </p:extLst>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lstStyle/>
          <a:p>
            <a:r>
              <a:rPr lang="en-US" dirty="0">
                <a:solidFill>
                  <a:schemeClr val="bg1"/>
                </a:solidFill>
              </a:rPr>
              <a:t>users</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017" y="1786052"/>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58986"/>
            <a:ext cx="914400" cy="9144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80245" y="1083706"/>
            <a:ext cx="457200" cy="457200"/>
          </a:xfrm>
          <a:prstGeom prst="rect">
            <a:avLst/>
          </a:prstGeom>
        </p:spPr>
      </p:pic>
      <p:pic>
        <p:nvPicPr>
          <p:cNvPr id="4" name="Graphic 3" descr="Gears">
            <a:hlinkClick r:id="rId11"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9" name="Graphic 8" descr="Lightbulb and pencil">
            <a:hlinkClick r:id="rId14"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1556" y="4463733"/>
            <a:ext cx="457200" cy="457200"/>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bg1"/>
                </a:solidFill>
                <a:effectLst/>
                <a:latin typeface="Google Sans"/>
              </a:rPr>
              <a:t>The users of the sentiment analysis of restaurant reviews project are:</a:t>
            </a:r>
          </a:p>
          <a:p>
            <a:pPr algn="just"/>
            <a:endParaRPr lang="en-GB" sz="1600" b="0" i="0" dirty="0">
              <a:solidFill>
                <a:schemeClr val="bg1"/>
              </a:solidFill>
              <a:effectLst/>
              <a:latin typeface="Google Sans"/>
            </a:endParaRPr>
          </a:p>
          <a:p>
            <a:pPr marL="285750" indent="-285750" algn="just">
              <a:buFont typeface="Arial" panose="020B0604020202020204" pitchFamily="34" charset="0"/>
              <a:buChar char="•"/>
            </a:pPr>
            <a:r>
              <a:rPr lang="en-GB" sz="1600"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solidFill>
                <a:schemeClr val="bg1"/>
              </a:solidFill>
              <a:latin typeface="Google Sans"/>
            </a:endParaRPr>
          </a:p>
          <a:p>
            <a:pPr algn="just"/>
            <a:r>
              <a:rPr lang="en-GB" sz="1600"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25634" y="4320421"/>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88759" y="4377579"/>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62324"/>
            <a:ext cx="11029616" cy="542182"/>
          </a:xfrm>
        </p:spPr>
        <p:txBody>
          <a:bodyPr anchor="ctr"/>
          <a:lstStyle/>
          <a:p>
            <a:r>
              <a:rPr lang="en-US" dirty="0">
                <a:solidFill>
                  <a:schemeClr val="bg1"/>
                </a:solidFill>
              </a:rPr>
              <a:t>Solution</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416" y="1786052"/>
            <a:ext cx="457200" cy="457200"/>
          </a:xfrm>
          <a:prstGeom prst="rect">
            <a:avLst/>
          </a:prstGeom>
        </p:spPr>
      </p:pic>
      <p:pic>
        <p:nvPicPr>
          <p:cNvPr id="4" name="Graphic 3" descr="Gears">
            <a:hlinkClick r:id="rId8"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1556" y="4463733"/>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616" y="2863533"/>
            <a:ext cx="914400" cy="914400"/>
          </a:xfrm>
          <a:prstGeom prst="rect">
            <a:avLst/>
          </a:prstGeom>
        </p:spPr>
      </p:pic>
      <p:pic>
        <p:nvPicPr>
          <p:cNvPr id="3" name="Graphic 2" descr="Checklist RTL">
            <a:extLst>
              <a:ext uri="{FF2B5EF4-FFF2-40B4-BE49-F238E27FC236}">
                <a16:creationId xmlns:a16="http://schemas.microsoft.com/office/drawing/2014/main" id="{4FD03BFA-58C6-48BB-D33B-72E6CE7FD6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54905" y="1102560"/>
            <a:ext cx="457200" cy="457200"/>
          </a:xfrm>
          <a:prstGeom prst="rect">
            <a:avLst/>
          </a:prstGeom>
        </p:spPr>
      </p:pic>
      <p:sp>
        <p:nvSpPr>
          <p:cNvPr id="5" name="TextBox 4">
            <a:extLst>
              <a:ext uri="{FF2B5EF4-FFF2-40B4-BE49-F238E27FC236}">
                <a16:creationId xmlns:a16="http://schemas.microsoft.com/office/drawing/2014/main" id="{A0C6AC5D-1B96-C327-9421-11705E1832FA}"/>
              </a:ext>
            </a:extLst>
          </p:cNvPr>
          <p:cNvSpPr txBox="1"/>
          <p:nvPr/>
        </p:nvSpPr>
        <p:spPr>
          <a:xfrm>
            <a:off x="450629" y="1488364"/>
            <a:ext cx="8517871"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5799" y="3610607"/>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4" action="ppaction://hlinksldjump"/>
            <a:extLst>
              <a:ext uri="{FF2B5EF4-FFF2-40B4-BE49-F238E27FC236}">
                <a16:creationId xmlns:a16="http://schemas.microsoft.com/office/drawing/2014/main" id="{6CE73007-4912-1667-A8EA-8628E3E6F7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80245" y="5189596"/>
            <a:ext cx="457200" cy="457200"/>
          </a:xfrm>
          <a:prstGeom prst="rect">
            <a:avLst/>
          </a:prstGeom>
        </p:spPr>
      </p:pic>
      <p:pic>
        <p:nvPicPr>
          <p:cNvPr id="8" name="Graphic 7" descr="Bar chart">
            <a:extLst>
              <a:ext uri="{FF2B5EF4-FFF2-40B4-BE49-F238E27FC236}">
                <a16:creationId xmlns:a16="http://schemas.microsoft.com/office/drawing/2014/main" id="{D8037C7D-AA84-5571-F1B7-1B9BA0DE73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554905" y="5221952"/>
            <a:ext cx="457200" cy="457200"/>
          </a:xfrm>
          <a:prstGeom prst="rect">
            <a:avLst/>
          </a:prstGeom>
        </p:spPr>
      </p:pic>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lstStyle/>
          <a:p>
            <a:r>
              <a:rPr lang="en-US" dirty="0">
                <a:solidFill>
                  <a:schemeClr val="bg1"/>
                </a:solidFill>
              </a:rPr>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2"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4" name="Graphic 3" descr="Gears">
            <a:hlinkClick r:id="rId5"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63533"/>
            <a:ext cx="914400" cy="914400"/>
          </a:xfrm>
          <a:prstGeom prst="rect">
            <a:avLst/>
          </a:prstGeom>
        </p:spPr>
      </p:pic>
      <p:pic>
        <p:nvPicPr>
          <p:cNvPr id="9" name="Graphic 8" descr="Lightbulb and pencil">
            <a:hlinkClick r:id="rId8"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1779637"/>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81942" y="1149694"/>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pic>
        <p:nvPicPr>
          <p:cNvPr id="8" name="Graphic 7" descr="Decision chart">
            <a:hlinkClick r:id="rId13" action="ppaction://hlinksldjump"/>
            <a:extLst>
              <a:ext uri="{FF2B5EF4-FFF2-40B4-BE49-F238E27FC236}">
                <a16:creationId xmlns:a16="http://schemas.microsoft.com/office/drawing/2014/main" id="{BB83E60A-B7FC-5A84-D711-C560E8FF44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8716" y="4609306"/>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81942" y="5330457"/>
            <a:ext cx="457200" cy="457200"/>
          </a:xfrm>
          <a:prstGeom prst="rect">
            <a:avLst/>
          </a:prstGeom>
        </p:spPr>
      </p:pic>
      <p:pic>
        <p:nvPicPr>
          <p:cNvPr id="10" name="Graphic 9" descr="Bar chart">
            <a:hlinkClick r:id="rId18" action="ppaction://hlinksldjump"/>
            <a:extLst>
              <a:ext uri="{FF2B5EF4-FFF2-40B4-BE49-F238E27FC236}">
                <a16:creationId xmlns:a16="http://schemas.microsoft.com/office/drawing/2014/main" id="{F12DAB71-8F95-D661-D0C6-A4A6C79BB2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80245" y="5240499"/>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7543" y="742692"/>
            <a:ext cx="8873893" cy="627023"/>
          </a:xfrm>
        </p:spPr>
        <p:txBody>
          <a:bodyPr anchor="ctr"/>
          <a:lstStyle/>
          <a:p>
            <a:r>
              <a:rPr lang="en-US" dirty="0">
                <a:solidFill>
                  <a:schemeClr val="bg1"/>
                </a:solidFill>
              </a:rPr>
              <a:t>Modelling</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5844" y="1606894"/>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0679" y="1067916"/>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1942" y="1149694"/>
            <a:ext cx="457200" cy="457200"/>
          </a:xfrm>
          <a:prstGeom prst="rect">
            <a:avLst/>
          </a:prstGeom>
        </p:spPr>
      </p:pic>
      <p:sp>
        <p:nvSpPr>
          <p:cNvPr id="8" name="TextBox 7">
            <a:extLst>
              <a:ext uri="{FF2B5EF4-FFF2-40B4-BE49-F238E27FC236}">
                <a16:creationId xmlns:a16="http://schemas.microsoft.com/office/drawing/2014/main" id="{714D596A-4328-832F-7FA3-046FB564ECB7}"/>
              </a:ext>
            </a:extLst>
          </p:cNvPr>
          <p:cNvSpPr txBox="1"/>
          <p:nvPr/>
        </p:nvSpPr>
        <p:spPr>
          <a:xfrm>
            <a:off x="461118" y="1461154"/>
            <a:ext cx="8013579" cy="2031325"/>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8"/>
          <a:srcRect r="34012"/>
          <a:stretch/>
        </p:blipFill>
        <p:spPr>
          <a:xfrm>
            <a:off x="887700" y="3782291"/>
            <a:ext cx="7586997" cy="2505075"/>
          </a:xfrm>
          <a:prstGeom prst="rect">
            <a:avLst/>
          </a:prstGeom>
        </p:spPr>
      </p:pic>
      <p:pic>
        <p:nvPicPr>
          <p:cNvPr id="12" name="Graphic 11" descr="Decision chart">
            <a:extLst>
              <a:ext uri="{FF2B5EF4-FFF2-40B4-BE49-F238E27FC236}">
                <a16:creationId xmlns:a16="http://schemas.microsoft.com/office/drawing/2014/main" id="{46EF5D5B-992E-4176-7638-44BF4B231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6809" y="2834662"/>
            <a:ext cx="914400" cy="914400"/>
          </a:xfrm>
          <a:prstGeom prst="rect">
            <a:avLst/>
          </a:prstGeom>
        </p:spPr>
      </p:pic>
      <p:pic>
        <p:nvPicPr>
          <p:cNvPr id="13" name="Graphic 12" descr="Bullseye">
            <a:extLst>
              <a:ext uri="{FF2B5EF4-FFF2-40B4-BE49-F238E27FC236}">
                <a16:creationId xmlns:a16="http://schemas.microsoft.com/office/drawing/2014/main" id="{3153B660-EADB-021E-D4F4-925DA29EB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0679" y="5255485"/>
            <a:ext cx="457200" cy="457200"/>
          </a:xfrm>
          <a:prstGeom prst="rect">
            <a:avLst/>
          </a:prstGeom>
        </p:spPr>
      </p:pic>
      <p:pic>
        <p:nvPicPr>
          <p:cNvPr id="5" name="Graphic 4" descr="Bar chart">
            <a:extLst>
              <a:ext uri="{FF2B5EF4-FFF2-40B4-BE49-F238E27FC236}">
                <a16:creationId xmlns:a16="http://schemas.microsoft.com/office/drawing/2014/main" id="{BD48640A-B2B5-8D4A-6C9B-7516303EA5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413073732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769</TotalTime>
  <Words>1038</Words>
  <Application>Microsoft Office PowerPoint</Application>
  <PresentationFormat>Widescreen</PresentationFormat>
  <Paragraphs>77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Franklin Gothic Book</vt:lpstr>
      <vt:lpstr>Franklin Gothic Demi</vt:lpstr>
      <vt:lpstr>Google Sans</vt:lpstr>
      <vt:lpstr>Wingdings 2</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Kavana Shree.s</cp:lastModifiedBy>
  <cp:revision>17</cp:revision>
  <dcterms:created xsi:type="dcterms:W3CDTF">2021-05-26T16:50:10Z</dcterms:created>
  <dcterms:modified xsi:type="dcterms:W3CDTF">2023-09-28T15:34:55Z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